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1" r:id="rId1"/>
    <p:sldMasterId id="2147484031" r:id="rId2"/>
  </p:sldMasterIdLst>
  <p:notesMasterIdLst>
    <p:notesMasterId r:id="rId21"/>
  </p:notesMasterIdLst>
  <p:sldIdLst>
    <p:sldId id="1398" r:id="rId3"/>
    <p:sldId id="1399" r:id="rId4"/>
    <p:sldId id="1400" r:id="rId5"/>
    <p:sldId id="1401" r:id="rId6"/>
    <p:sldId id="1402" r:id="rId7"/>
    <p:sldId id="1403" r:id="rId8"/>
    <p:sldId id="1413" r:id="rId9"/>
    <p:sldId id="1414" r:id="rId10"/>
    <p:sldId id="1415" r:id="rId11"/>
    <p:sldId id="1404" r:id="rId12"/>
    <p:sldId id="1405" r:id="rId13"/>
    <p:sldId id="1407" r:id="rId14"/>
    <p:sldId id="1416" r:id="rId15"/>
    <p:sldId id="1417" r:id="rId16"/>
    <p:sldId id="1418" r:id="rId17"/>
    <p:sldId id="1409" r:id="rId18"/>
    <p:sldId id="1411" r:id="rId19"/>
    <p:sldId id="45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Morgan" initials="DM" lastIdx="1" clrIdx="0">
    <p:extLst>
      <p:ext uri="{19B8F6BF-5375-455C-9EA6-DF929625EA0E}">
        <p15:presenceInfo xmlns:p15="http://schemas.microsoft.com/office/powerpoint/2012/main" userId="S-1-5-21-1004336348-1708537768-725345543-1270" providerId="AD"/>
      </p:ext>
    </p:extLst>
  </p:cmAuthor>
  <p:cmAuthor id="2" name="Tom Creasey" initials="TC" lastIdx="1" clrIdx="1">
    <p:extLst>
      <p:ext uri="{19B8F6BF-5375-455C-9EA6-DF929625EA0E}">
        <p15:presenceInfo xmlns:p15="http://schemas.microsoft.com/office/powerpoint/2012/main" userId="Tom Creasey" providerId="None"/>
      </p:ext>
    </p:extLst>
  </p:cmAuthor>
  <p:cmAuthor id="3" name="Vince Bernardin" initials="VB" lastIdx="1" clrIdx="2">
    <p:extLst>
      <p:ext uri="{19B8F6BF-5375-455C-9EA6-DF929625EA0E}">
        <p15:presenceInfo xmlns:p15="http://schemas.microsoft.com/office/powerpoint/2012/main" userId="S::vince@caliper.com::78277221-1736-4250-99c6-082d4890f4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5CA6"/>
    <a:srgbClr val="338DCD"/>
    <a:srgbClr val="00FF00"/>
    <a:srgbClr val="FFFF00"/>
    <a:srgbClr val="1A5E95"/>
    <a:srgbClr val="0000FF"/>
    <a:srgbClr val="CC0000"/>
    <a:srgbClr val="6600CC"/>
    <a:srgbClr val="660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192" autoAdjust="0"/>
  </p:normalViewPr>
  <p:slideViewPr>
    <p:cSldViewPr snapToGrid="0" snapToObjects="1">
      <p:cViewPr varScale="1">
        <p:scale>
          <a:sx n="151" d="100"/>
          <a:sy n="151" d="100"/>
        </p:scale>
        <p:origin x="782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4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5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AEAE6-2C8C-4A5F-B0D7-B13F5B6F33D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543A-DE6E-40DD-826F-98780F1E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8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FA5033C-347F-4130-BC9D-A67424A33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4309"/>
            <a:ext cx="9265920" cy="521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583" y="1428760"/>
            <a:ext cx="7438020" cy="1945481"/>
          </a:xfrm>
        </p:spPr>
        <p:txBody>
          <a:bodyPr anchor="b"/>
          <a:lstStyle>
            <a:lvl1pPr algn="r">
              <a:defRPr sz="4000" cap="all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583" y="3429000"/>
            <a:ext cx="7438020" cy="800100"/>
          </a:xfrm>
        </p:spPr>
        <p:txBody>
          <a:bodyPr anchor="t">
            <a:normAutofit/>
          </a:bodyPr>
          <a:lstStyle>
            <a:lvl1pPr marL="0" indent="0" algn="r">
              <a:buNone/>
              <a:defRPr sz="2251">
                <a:solidFill>
                  <a:schemeClr val="bg1"/>
                </a:solidFill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1FF875-A3EB-444E-9E60-12370EF2A00B}"/>
              </a:ext>
            </a:extLst>
          </p:cNvPr>
          <p:cNvSpPr/>
          <p:nvPr userDrawn="1"/>
        </p:nvSpPr>
        <p:spPr>
          <a:xfrm>
            <a:off x="0" y="0"/>
            <a:ext cx="9265920" cy="5212080"/>
          </a:xfrm>
          <a:prstGeom prst="rect">
            <a:avLst/>
          </a:prstGeom>
          <a:solidFill>
            <a:srgbClr val="095C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 descr="Map&#10;&#10;Description automatically generated with low confidence">
            <a:extLst>
              <a:ext uri="{FF2B5EF4-FFF2-40B4-BE49-F238E27FC236}">
                <a16:creationId xmlns:a16="http://schemas.microsoft.com/office/drawing/2014/main" id="{E8287E00-E77D-4091-8E4E-3553E2C26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4309"/>
            <a:ext cx="9265920" cy="1627762"/>
          </a:xfrm>
          <a:prstGeom prst="rect">
            <a:avLst/>
          </a:prstGeom>
        </p:spPr>
      </p:pic>
      <p:pic>
        <p:nvPicPr>
          <p:cNvPr id="16" name="Picture 1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78F57360-1B38-4DC5-B995-DDE10742C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72051"/>
            <a:ext cx="9265920" cy="14286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17C2CD-F425-47CE-AC47-DFB623610E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03036" y="4024205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D08D5F-C3E8-4CA4-AB7A-37705610D4C7}"/>
              </a:ext>
            </a:extLst>
          </p:cNvPr>
          <p:cNvSpPr/>
          <p:nvPr userDrawn="1"/>
        </p:nvSpPr>
        <p:spPr>
          <a:xfrm>
            <a:off x="0" y="-54309"/>
            <a:ext cx="9265920" cy="16277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1000"/>
                </a:schemeClr>
              </a:gs>
              <a:gs pos="100000">
                <a:srgbClr val="1A5E9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32BA0-E627-448A-9161-1D60ACC08759}"/>
              </a:ext>
            </a:extLst>
          </p:cNvPr>
          <p:cNvSpPr/>
          <p:nvPr userDrawn="1"/>
        </p:nvSpPr>
        <p:spPr>
          <a:xfrm>
            <a:off x="0" y="-55239"/>
            <a:ext cx="9265920" cy="16277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1000"/>
                </a:schemeClr>
              </a:gs>
              <a:gs pos="100000">
                <a:srgbClr val="1A5E9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040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761238"/>
            <a:ext cx="4087368" cy="1919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57200" y="2735025"/>
            <a:ext cx="4087368" cy="1915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7"/>
          </p:nvPr>
        </p:nvSpPr>
        <p:spPr>
          <a:xfrm>
            <a:off x="4599432" y="761238"/>
            <a:ext cx="4087368" cy="1919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4599432" y="2735025"/>
            <a:ext cx="4087368" cy="1915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864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+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001268"/>
            <a:ext cx="4087368" cy="1693926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4599432" y="1001268"/>
            <a:ext cx="4087368" cy="1693926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57200" y="761238"/>
            <a:ext cx="4087368" cy="24003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9432" y="761238"/>
            <a:ext cx="4087368" cy="24003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5"/>
          </p:nvPr>
        </p:nvSpPr>
        <p:spPr>
          <a:xfrm>
            <a:off x="457200" y="2976378"/>
            <a:ext cx="4087368" cy="1674609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6"/>
          </p:nvPr>
        </p:nvSpPr>
        <p:spPr>
          <a:xfrm>
            <a:off x="4599432" y="2976378"/>
            <a:ext cx="4087368" cy="1674609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7"/>
          </p:nvPr>
        </p:nvSpPr>
        <p:spPr>
          <a:xfrm>
            <a:off x="457200" y="2736342"/>
            <a:ext cx="4087368" cy="24003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99432" y="2736342"/>
            <a:ext cx="4087368" cy="24003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5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C9E713-08FC-4F51-A457-DF77E75EE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16" y="-2913"/>
            <a:ext cx="9265920" cy="5212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ABAD00-35B5-4685-8C6C-21E32125C01C}"/>
              </a:ext>
            </a:extLst>
          </p:cNvPr>
          <p:cNvSpPr/>
          <p:nvPr userDrawn="1"/>
        </p:nvSpPr>
        <p:spPr>
          <a:xfrm>
            <a:off x="-5316" y="-2913"/>
            <a:ext cx="9265920" cy="521208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1583" y="2203077"/>
            <a:ext cx="7438020" cy="468787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| Title/Role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C86104-00E8-455C-8506-3CFA8313DB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4383" y="4024205"/>
            <a:ext cx="914400" cy="914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CFF1110-7FBE-4581-BB44-FE8E45F22D2C}"/>
              </a:ext>
            </a:extLst>
          </p:cNvPr>
          <p:cNvSpPr txBox="1">
            <a:spLocks/>
          </p:cNvSpPr>
          <p:nvPr userDrawn="1"/>
        </p:nvSpPr>
        <p:spPr>
          <a:xfrm>
            <a:off x="791583" y="2687345"/>
            <a:ext cx="7438020" cy="4687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14326" rtl="0" eaLnBrk="1" latinLnBrk="0" hangingPunct="1">
              <a:spcBef>
                <a:spcPct val="2000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Humnst777 Cn BT" panose="020B0506030504020204" pitchFamily="34" charset="0"/>
              </a:defRPr>
            </a:lvl1pPr>
            <a:lvl2pPr marL="257162" indent="0" algn="ctr" defTabSz="514326" rtl="0" eaLnBrk="1" latinLnBrk="0" hangingPunct="1">
              <a:spcBef>
                <a:spcPct val="20000"/>
              </a:spcBef>
              <a:buClr>
                <a:schemeClr val="accent1">
                  <a:lumMod val="40000"/>
                  <a:lumOff val="60000"/>
                </a:schemeClr>
              </a:buClr>
              <a:buFont typeface="Humnst777 Cn BT" panose="020B0506030504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umnst777 Cn BT" panose="020B0506030504020204" pitchFamily="34" charset="0"/>
              </a:defRPr>
            </a:lvl2pPr>
            <a:lvl3pPr marL="514326" indent="0" algn="ctr" defTabSz="514326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013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umnst777 Cn BT" panose="020B0506030504020204" pitchFamily="34" charset="0"/>
              </a:defRPr>
            </a:lvl3pPr>
            <a:lvl4pPr marL="771487" indent="0" algn="ctr" defTabSz="514326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umnst777 Cn BT" panose="020B0506030504020204" pitchFamily="34" charset="0"/>
              </a:defRPr>
            </a:lvl4pPr>
            <a:lvl5pPr marL="1028649" indent="0" algn="ctr" defTabSz="514326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788" b="0" i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umnst777 Cn BT" panose="020B0506030504020204" pitchFamily="34" charset="0"/>
              </a:defRPr>
            </a:lvl5pPr>
            <a:lvl6pPr marL="1285811" indent="0" algn="ctr" defTabSz="51432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788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2973" indent="0" algn="ctr" defTabSz="514326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135" indent="0" algn="ctr" defTabSz="514326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298" indent="0" algn="ctr" defTabSz="514326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5E68C6-B240-4105-B9B8-01637BBFCED8}"/>
              </a:ext>
            </a:extLst>
          </p:cNvPr>
          <p:cNvCxnSpPr>
            <a:cxnSpLocks/>
          </p:cNvCxnSpPr>
          <p:nvPr userDrawn="1"/>
        </p:nvCxnSpPr>
        <p:spPr>
          <a:xfrm>
            <a:off x="791583" y="2187143"/>
            <a:ext cx="7438020" cy="0"/>
          </a:xfrm>
          <a:prstGeom prst="line">
            <a:avLst/>
          </a:prstGeom>
          <a:ln w="6350">
            <a:gradFill>
              <a:gsLst>
                <a:gs pos="0">
                  <a:schemeClr val="tx1"/>
                </a:gs>
                <a:gs pos="36000">
                  <a:schemeClr val="tx1"/>
                </a:gs>
                <a:gs pos="64000">
                  <a:schemeClr val="tx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89BD36-14FD-4B95-BDEB-3BFC44FB07F8}"/>
              </a:ext>
            </a:extLst>
          </p:cNvPr>
          <p:cNvSpPr txBox="1"/>
          <p:nvPr userDrawn="1"/>
        </p:nvSpPr>
        <p:spPr>
          <a:xfrm>
            <a:off x="791583" y="1495191"/>
            <a:ext cx="3021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CONTACTS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6F9D25-8E49-422A-95C7-0DCB42A12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583" y="2680954"/>
            <a:ext cx="7437440" cy="396284"/>
          </a:xfrm>
        </p:spPr>
        <p:txBody>
          <a:bodyPr>
            <a:noAutofit/>
          </a:bodyPr>
          <a:lstStyle>
            <a:lvl1pPr marL="63497" indent="0" algn="r">
              <a:buNone/>
              <a:defRPr sz="2000">
                <a:solidFill>
                  <a:schemeClr val="bg1"/>
                </a:solidFill>
              </a:defRPr>
            </a:lvl1pPr>
            <a:lvl2pPr marL="230174" indent="0">
              <a:buNone/>
              <a:defRPr/>
            </a:lvl2pPr>
          </a:lstStyle>
          <a:p>
            <a:r>
              <a:rPr lang="en-US" sz="2400" i="0" dirty="0"/>
              <a:t>name@caliper.com | +1 617-527-4700</a:t>
            </a:r>
          </a:p>
        </p:txBody>
      </p:sp>
    </p:spTree>
    <p:extLst>
      <p:ext uri="{BB962C8B-B14F-4D97-AF65-F5344CB8AC3E}">
        <p14:creationId xmlns:p14="http://schemas.microsoft.com/office/powerpoint/2010/main" val="3813091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"/>
    </mc:Choice>
    <mc:Fallback xmlns="">
      <p:transition advClick="0" advTm="5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AE5D55-8538-4B8E-8453-F45A6EE4F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290"/>
            <a:ext cx="9265920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678E71-C47F-45AC-8667-6E7D022A4683}"/>
              </a:ext>
            </a:extLst>
          </p:cNvPr>
          <p:cNvSpPr/>
          <p:nvPr userDrawn="1"/>
        </p:nvSpPr>
        <p:spPr>
          <a:xfrm>
            <a:off x="0" y="-38791"/>
            <a:ext cx="9265920" cy="5212080"/>
          </a:xfrm>
          <a:prstGeom prst="rect">
            <a:avLst/>
          </a:prstGeom>
          <a:solidFill>
            <a:srgbClr val="095C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36" y="1212112"/>
            <a:ext cx="8458192" cy="3433040"/>
          </a:xfrm>
        </p:spPr>
        <p:txBody>
          <a:bodyPr tIns="45720" anchor="t"/>
          <a:lstStyle>
            <a:lvl1pPr algn="l">
              <a:defRPr sz="4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BAB58-1772-4011-AEFB-E8363BE9F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3036" y="40242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29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9" y="3634885"/>
            <a:ext cx="7659687" cy="876300"/>
          </a:xfrm>
        </p:spPr>
        <p:txBody>
          <a:bodyPr anchor="t"/>
          <a:lstStyle>
            <a:lvl1pPr algn="l">
              <a:defRPr sz="3039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9" y="951570"/>
            <a:ext cx="6135687" cy="2683316"/>
          </a:xfrm>
        </p:spPr>
        <p:txBody>
          <a:bodyPr anchor="b">
            <a:normAutofit/>
          </a:bodyPr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257162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2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48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297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3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29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4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7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761238"/>
            <a:ext cx="8229600" cy="3737610"/>
          </a:xfrm>
        </p:spPr>
        <p:txBody>
          <a:bodyPr/>
          <a:lstStyle>
            <a:lvl1pPr marL="302676" indent="-220128">
              <a:buClr>
                <a:srgbClr val="095CA6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535504" indent="-232828">
              <a:buClr>
                <a:srgbClr val="095CA6"/>
              </a:buClr>
              <a:defRPr sz="1867">
                <a:solidFill>
                  <a:schemeClr val="tx1"/>
                </a:solidFill>
              </a:defRPr>
            </a:lvl2pPr>
            <a:lvl3pPr marL="683667" indent="-154513">
              <a:buClr>
                <a:srgbClr val="095CA6"/>
              </a:buClr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</a:defRPr>
            </a:lvl3pPr>
            <a:lvl4pPr marL="838179" indent="-146047">
              <a:buClr>
                <a:srgbClr val="095CA6"/>
              </a:buClr>
              <a:buSzPct val="75000"/>
              <a:buFont typeface="Courier New" panose="02070309020205020404" pitchFamily="49" charset="0"/>
              <a:buChar char="o"/>
              <a:defRPr sz="1333" i="0">
                <a:solidFill>
                  <a:schemeClr val="tx1"/>
                </a:solidFill>
              </a:defRPr>
            </a:lvl4pPr>
            <a:lvl5pPr marL="994808" indent="-171446">
              <a:buClr>
                <a:srgbClr val="095CA6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3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549"/>
            <a:ext cx="4087368" cy="3888432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99432" y="762549"/>
            <a:ext cx="4087368" cy="3888432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0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+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906"/>
            <a:ext cx="4087368" cy="3377648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99432" y="1275907"/>
            <a:ext cx="4087368" cy="3377648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457200" y="924271"/>
            <a:ext cx="4087368" cy="31619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9432" y="924271"/>
            <a:ext cx="4087368" cy="31619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s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0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549"/>
            <a:ext cx="2715768" cy="3888432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255264" y="762549"/>
            <a:ext cx="5431536" cy="3888432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5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0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2715768" cy="3374136"/>
          </a:xfrm>
        </p:spPr>
        <p:txBody>
          <a:bodyPr tIns="685800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D27820-B169-4217-8488-AF531206B90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18088" y="1280160"/>
            <a:ext cx="2715768" cy="3374136"/>
          </a:xfrm>
        </p:spPr>
        <p:txBody>
          <a:bodyPr tIns="685800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246DD3-A37B-4462-92A1-F63435ED24C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978976" y="1280160"/>
            <a:ext cx="2715768" cy="3374136"/>
          </a:xfrm>
        </p:spPr>
        <p:txBody>
          <a:bodyPr tIns="685800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888BE05-D760-4435-BB9A-318A1BE34DF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7200" y="923544"/>
            <a:ext cx="2715768" cy="32004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E583B5E-5996-4C14-B30E-8219C9D05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0176" y="923544"/>
            <a:ext cx="2715768" cy="32004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03023BF-80DF-4EC2-9E53-AA17A0912A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18688" y="923544"/>
            <a:ext cx="2715768" cy="32004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48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91272"/>
            <a:ext cx="9144000" cy="452229"/>
          </a:xfrm>
          <a:prstGeom prst="rect">
            <a:avLst/>
          </a:prstGeom>
          <a:gradFill flip="none" rotWithShape="1">
            <a:gsLst>
              <a:gs pos="0">
                <a:srgbClr val="095CA6"/>
              </a:gs>
              <a:gs pos="76000">
                <a:srgbClr val="095CA6">
                  <a:tint val="44500"/>
                  <a:satMod val="160000"/>
                </a:srgbClr>
              </a:gs>
              <a:gs pos="30616">
                <a:srgbClr val="4983BC"/>
              </a:gs>
              <a:gs pos="92000">
                <a:schemeClr val="bg1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84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549"/>
            <a:ext cx="8229600" cy="373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4744" y="4841997"/>
            <a:ext cx="449256" cy="193216"/>
          </a:xfrm>
          <a:prstGeom prst="bracketPair">
            <a:avLst>
              <a:gd name="adj" fmla="val 17949"/>
            </a:avLst>
          </a:prstGeom>
          <a:ln w="19050"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12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708543"/>
            <a:ext cx="8229600" cy="0"/>
          </a:xfrm>
          <a:prstGeom prst="line">
            <a:avLst/>
          </a:prstGeom>
          <a:ln w="6350">
            <a:gradFill>
              <a:gsLst>
                <a:gs pos="0">
                  <a:schemeClr val="tx1"/>
                </a:gs>
                <a:gs pos="36000">
                  <a:schemeClr val="tx1"/>
                </a:gs>
                <a:gs pos="64000">
                  <a:schemeClr val="tx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1AE3170-6816-4B1D-8D28-50032CDB42F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1271"/>
            <a:ext cx="457200" cy="457200"/>
          </a:xfrm>
          <a:prstGeom prst="rect">
            <a:avLst/>
          </a:prstGeom>
        </p:spPr>
      </p:pic>
      <p:pic>
        <p:nvPicPr>
          <p:cNvPr id="8" name="Picture 7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6BE8F8-98C1-4044-B173-48703700C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clrChange>
              <a:clrFrom>
                <a:srgbClr val="095CA6"/>
              </a:clrFrom>
              <a:clrTo>
                <a:srgbClr val="095C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344" y="4757737"/>
            <a:ext cx="2814638" cy="3357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83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29" r:id="rId3"/>
    <p:sldLayoutId id="2147484027" r:id="rId4"/>
    <p:sldLayoutId id="2147484014" r:id="rId5"/>
    <p:sldLayoutId id="2147484017" r:id="rId6"/>
    <p:sldLayoutId id="2147484024" r:id="rId7"/>
    <p:sldLayoutId id="2147484020" r:id="rId8"/>
    <p:sldLayoutId id="2147484022" r:id="rId9"/>
    <p:sldLayoutId id="2147484016" r:id="rId10"/>
    <p:sldLayoutId id="2147484025" r:id="rId11"/>
    <p:sldLayoutId id="2147484030" r:id="rId12"/>
  </p:sldLayoutIdLst>
  <p:hf hdr="0" dt="0"/>
  <p:txStyles>
    <p:titleStyle>
      <a:lvl1pPr algn="l" defTabSz="514326" rtl="0" eaLnBrk="1" latinLnBrk="0" hangingPunct="1">
        <a:spcBef>
          <a:spcPct val="0"/>
        </a:spcBef>
        <a:buNone/>
        <a:defRPr sz="2800" b="0" kern="1200" cap="all" spc="0" baseline="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84149" indent="-220652" algn="l" defTabSz="514326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+mn-lt"/>
          <a:ea typeface="+mn-ea"/>
          <a:cs typeface="Humnst777 Cn BT" panose="020B0506030504020204" pitchFamily="34" charset="0"/>
        </a:defRPr>
      </a:lvl1pPr>
      <a:lvl2pPr marL="460351" indent="-230177" algn="l" defTabSz="514326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Humnst777 Cn BT" panose="020B0506030504020204" pitchFamily="34" charset="0"/>
        <a:buChar char="–"/>
        <a:defRPr sz="1800" b="0" i="0" kern="1200">
          <a:solidFill>
            <a:schemeClr val="tx2"/>
          </a:solidFill>
          <a:latin typeface="+mn-lt"/>
          <a:ea typeface="+mn-ea"/>
          <a:cs typeface="Humnst777 Cn BT" panose="020B0506030504020204" pitchFamily="34" charset="0"/>
        </a:defRPr>
      </a:lvl2pPr>
      <a:lvl3pPr marL="514326" indent="-77685" algn="l" defTabSz="514326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013" b="0" i="0" kern="1200">
          <a:solidFill>
            <a:schemeClr val="tx2"/>
          </a:solidFill>
          <a:latin typeface="+mn-lt"/>
          <a:ea typeface="+mn-ea"/>
          <a:cs typeface="Humnst777 Cn BT" panose="020B0506030504020204" pitchFamily="34" charset="0"/>
        </a:defRPr>
      </a:lvl3pPr>
      <a:lvl4pPr marL="673266" indent="-82151" algn="l" defTabSz="514326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900" b="0" i="0" kern="1200">
          <a:solidFill>
            <a:schemeClr val="tx2"/>
          </a:solidFill>
          <a:latin typeface="+mn-lt"/>
          <a:ea typeface="+mn-ea"/>
          <a:cs typeface="Humnst777 Cn BT" panose="020B0506030504020204" pitchFamily="34" charset="0"/>
        </a:defRPr>
      </a:lvl4pPr>
      <a:lvl5pPr marL="836670" indent="-91078" algn="l" defTabSz="514326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788" b="0" i="0" kern="1200" baseline="0">
          <a:solidFill>
            <a:schemeClr val="tx2"/>
          </a:solidFill>
          <a:latin typeface="+mn-lt"/>
          <a:ea typeface="+mn-ea"/>
          <a:cs typeface="Humnst777 Cn BT" panose="020B0506030504020204" pitchFamily="34" charset="0"/>
        </a:defRPr>
      </a:lvl5pPr>
      <a:lvl6pPr marL="977217" indent="-102865" algn="l" defTabSz="51432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788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081" indent="-102865" algn="l" defTabSz="514326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182946" indent="-102865" algn="l" defTabSz="51432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285811" indent="-102865" algn="l" defTabSz="51432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6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8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50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B200-7D0E-4E37-BD40-1578C6757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44" y="368914"/>
            <a:ext cx="8860664" cy="220283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CCABM: a uniquely CAPABLE and well-validated activity-based model</a:t>
            </a:r>
          </a:p>
        </p:txBody>
      </p:sp>
    </p:spTree>
    <p:extLst>
      <p:ext uri="{BB962C8B-B14F-4D97-AF65-F5344CB8AC3E}">
        <p14:creationId xmlns:p14="http://schemas.microsoft.com/office/powerpoint/2010/main" val="359499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1D57-E951-09FF-F88C-5A294A3C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943F-E253-4FE9-C9FD-ABBBFBFC4E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761238"/>
            <a:ext cx="5524500" cy="37599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Specifications and parameters are estimated, not asserted</a:t>
            </a:r>
          </a:p>
          <a:p>
            <a:r>
              <a:rPr lang="en-US" dirty="0"/>
              <a:t>Highly efficient population synthesizer</a:t>
            </a:r>
          </a:p>
          <a:p>
            <a:pPr lvl="1"/>
            <a:r>
              <a:rPr lang="en-US" dirty="0"/>
              <a:t>Matches both household &amp; person distributions</a:t>
            </a:r>
          </a:p>
          <a:p>
            <a:r>
              <a:rPr lang="en-US" dirty="0"/>
              <a:t>State-of-the-art nested location models</a:t>
            </a:r>
          </a:p>
          <a:p>
            <a:pPr lvl="1"/>
            <a:r>
              <a:rPr lang="en-US" dirty="0"/>
              <a:t>Pioneered by Caliper, greatly improves fit</a:t>
            </a:r>
          </a:p>
          <a:p>
            <a:r>
              <a:rPr lang="en-US" dirty="0"/>
              <a:t>Auto ownership model</a:t>
            </a:r>
          </a:p>
          <a:p>
            <a:r>
              <a:rPr lang="en-US" dirty="0"/>
              <a:t>Detailed household interactions</a:t>
            </a:r>
          </a:p>
          <a:p>
            <a:pPr lvl="1"/>
            <a:r>
              <a:rPr lang="en-US" dirty="0"/>
              <a:t>School pick-up/drop-off, vehicle allocation</a:t>
            </a:r>
          </a:p>
          <a:p>
            <a:pPr lvl="1"/>
            <a:r>
              <a:rPr lang="en-US" dirty="0"/>
              <a:t>Built-in time/schedule manager</a:t>
            </a:r>
          </a:p>
          <a:p>
            <a:r>
              <a:rPr lang="en-US" dirty="0"/>
              <a:t>Customized model calibration menu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1467D-2868-D7AB-BE97-EDA13BD835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9D352A-6129-F06F-6DF6-864A700350F3}"/>
              </a:ext>
            </a:extLst>
          </p:cNvPr>
          <p:cNvGrpSpPr/>
          <p:nvPr/>
        </p:nvGrpSpPr>
        <p:grpSpPr>
          <a:xfrm>
            <a:off x="6212554" y="320285"/>
            <a:ext cx="2545080" cy="4057678"/>
            <a:chOff x="6141720" y="519908"/>
            <a:chExt cx="2545080" cy="40576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7BA45C-23D5-1615-164D-C2EC07BDE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6391" y="2657102"/>
              <a:ext cx="2175738" cy="1920484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A3C84B-2B18-BCD2-34C8-3715F4022CFD}"/>
                </a:ext>
              </a:extLst>
            </p:cNvPr>
            <p:cNvCxnSpPr/>
            <p:nvPr/>
          </p:nvCxnSpPr>
          <p:spPr>
            <a:xfrm>
              <a:off x="6141720" y="2571750"/>
              <a:ext cx="2545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97FD3C-D09D-6257-A5F9-675EE1FC3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7072" y="519908"/>
              <a:ext cx="2157722" cy="1966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626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B65A-172D-1CDA-0E85-013D878B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FDAA0-E855-0E91-771E-561AD05A5F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761238"/>
            <a:ext cx="8500056" cy="55884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TransCAD user interface is easy to learn and use</a:t>
            </a:r>
          </a:p>
          <a:p>
            <a:r>
              <a:rPr lang="en-US" dirty="0"/>
              <a:t>Flowchart and parameter views offer transparent, one-stop model parameter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2A0A2-06AF-EDB1-7B25-46CC98C1D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8F529-0649-E61D-7596-CF5A58915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91" y="1335689"/>
            <a:ext cx="7173122" cy="3461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30E539-1626-5C65-7114-FE8BF569ACA5}"/>
              </a:ext>
            </a:extLst>
          </p:cNvPr>
          <p:cNvSpPr txBox="1"/>
          <p:nvPr/>
        </p:nvSpPr>
        <p:spPr>
          <a:xfrm>
            <a:off x="348687" y="2327832"/>
            <a:ext cx="1010992" cy="147732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Quickly review any model step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9947AF-E820-C3A7-76CB-7920A0F2032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359679" y="2755746"/>
            <a:ext cx="421583" cy="310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6D4ADE-B4FF-CADB-8416-A19289181CFD}"/>
              </a:ext>
            </a:extLst>
          </p:cNvPr>
          <p:cNvSpPr txBox="1"/>
          <p:nvPr/>
        </p:nvSpPr>
        <p:spPr>
          <a:xfrm>
            <a:off x="4114939" y="4351717"/>
            <a:ext cx="1591545" cy="646331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Create/edit coefficients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7D7E73-49FE-7F86-69BC-9A34F28729DD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910712" y="3934078"/>
            <a:ext cx="1170774" cy="4176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5B9256-8D2E-CEF0-D629-AC2EC8B87E2E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910712" y="1763486"/>
            <a:ext cx="2956031" cy="2588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12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A70BB-13F3-BC94-24E3-D9CBCA6E5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6622-C0D7-2809-6FB7-E32EF4BD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experience: Summary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0629E-2A73-BCB1-CDC6-2FE1771991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A close-up of a graph&#10;&#10;Description automatically generated">
            <a:extLst>
              <a:ext uri="{FF2B5EF4-FFF2-40B4-BE49-F238E27FC236}">
                <a16:creationId xmlns:a16="http://schemas.microsoft.com/office/drawing/2014/main" id="{B5847E12-C105-D34B-BEE5-E2536101A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59" y="765950"/>
            <a:ext cx="6990282" cy="38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0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111EC-F521-7A0C-AEA5-9DAAB06D8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9DA0-3FA4-907D-24F9-0DF2FCFD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experience: assignment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41BCE-D531-FAC2-E071-93A68BFDE7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174024B-2562-A0B3-428B-E6899032B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" y="766811"/>
            <a:ext cx="9092757" cy="37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4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41F88-9F9B-A84E-3143-B5C51DAA4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3772-B27C-4139-243D-9BE0BA9B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experience: cluster flows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7A291-8AFE-B3FD-AB5C-7576FB5ABA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A diagram of a circle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8B88D933-43AD-DFAC-59B1-71CF214A6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554" y="779451"/>
            <a:ext cx="6762891" cy="38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3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86976-7837-247B-8148-3CFDB2807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EECAE-193C-DE5F-B95C-08BD058F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experience: mode summary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57B10-2DA0-8359-F4BC-F570A7CB52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A close-up of a chart&#10;&#10;Description automatically generated">
            <a:extLst>
              <a:ext uri="{FF2B5EF4-FFF2-40B4-BE49-F238E27FC236}">
                <a16:creationId xmlns:a16="http://schemas.microsoft.com/office/drawing/2014/main" id="{F54AD154-DBB8-7DFD-9C68-3342FAC5F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" y="892226"/>
            <a:ext cx="8846820" cy="36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A18D5-39C8-221B-A23E-024717DFB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36AC-41CA-7E1F-376B-998556F8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B85F9-B625-FC37-BA8E-9595222F8E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761238"/>
            <a:ext cx="8229600" cy="4080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Comparison to traffic counts</a:t>
            </a:r>
          </a:p>
          <a:p>
            <a:pPr lvl="1"/>
            <a:r>
              <a:rPr lang="en-US" dirty="0"/>
              <a:t>Achieves accuracies consistent with simpler, trip-based/hybrid models</a:t>
            </a:r>
          </a:p>
          <a:p>
            <a:pPr lvl="1"/>
            <a:r>
              <a:rPr lang="en-US" dirty="0"/>
              <a:t>Simultaneously delivers enhanced policy sensitivity with disaggregate modeling and outputs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VMT compares favorably with well-validated current hybrid model</a:t>
            </a:r>
          </a:p>
          <a:p>
            <a:pPr lvl="2"/>
            <a:r>
              <a:rPr lang="en-US" dirty="0"/>
              <a:t>Values are within ~5%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81E54-33DE-8ACB-34DD-C1FFF664DC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C3D0C9-7685-67C3-9B2C-BD2F099F0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565" y="1913803"/>
            <a:ext cx="2318197" cy="1899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4ABAB2-6778-4A57-6DF8-408468E8A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61" y="1913803"/>
            <a:ext cx="2219935" cy="11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2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434C5-A085-9EDB-CF53-4EB7F5F3C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4A61-16F6-2EE9-E71A-C3846B90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30613-619F-13AC-318D-43AAD5DF4FB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Validation to Google origin-destination (OD) travel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A8BCC-6FE5-A1E0-A9AE-5BB42A423D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FDF83-FCEC-0C0F-C74A-FC012EBD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49" y="1273011"/>
            <a:ext cx="6835702" cy="32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0DA1E69-253D-483E-B5C0-2C929EC5C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207" y="2191438"/>
            <a:ext cx="8745794" cy="2249212"/>
          </a:xfrm>
        </p:spPr>
        <p:txBody>
          <a:bodyPr/>
          <a:lstStyle/>
          <a:p>
            <a:r>
              <a:rPr lang="en-US" sz="2000" dirty="0"/>
              <a:t>Rama Balakrishna, PhD |  Principal Transportation Scientist</a:t>
            </a:r>
          </a:p>
          <a:p>
            <a:r>
              <a:rPr lang="en-US" sz="1600" dirty="0"/>
              <a:t>rama@caliper.com</a:t>
            </a:r>
          </a:p>
          <a:p>
            <a:r>
              <a:rPr lang="en-US" sz="2000" dirty="0"/>
              <a:t>Srinivasan Sundaram | Principal Transportation Engineer</a:t>
            </a:r>
          </a:p>
          <a:p>
            <a:r>
              <a:rPr lang="en-US" sz="1600" dirty="0"/>
              <a:t>srini@caliper.com</a:t>
            </a:r>
          </a:p>
          <a:p>
            <a:r>
              <a:rPr lang="en-US" sz="2000" dirty="0"/>
              <a:t>Kyle Ward | Senior Data Scientist</a:t>
            </a:r>
          </a:p>
          <a:p>
            <a:r>
              <a:rPr lang="en-US" sz="1600" dirty="0"/>
              <a:t>kyle@caliper.com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FFDAE-05FF-48A7-887A-1B1BFEA270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9FD877B-A3E7-4BFE-9D4E-503B99F898BE}"/>
              </a:ext>
            </a:extLst>
          </p:cNvPr>
          <p:cNvSpPr txBox="1">
            <a:spLocks/>
          </p:cNvSpPr>
          <p:nvPr/>
        </p:nvSpPr>
        <p:spPr>
          <a:xfrm>
            <a:off x="791583" y="3109334"/>
            <a:ext cx="7438020" cy="4687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514326" rtl="0" eaLnBrk="1" latinLnBrk="0" hangingPunct="1">
              <a:spcBef>
                <a:spcPct val="2000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Humnst777 Cn BT" panose="020B0506030504020204" pitchFamily="34" charset="0"/>
              </a:defRPr>
            </a:lvl1pPr>
            <a:lvl2pPr marL="257162" indent="0" algn="ctr" defTabSz="514326" rtl="0" eaLnBrk="1" latinLnBrk="0" hangingPunct="1">
              <a:spcBef>
                <a:spcPct val="20000"/>
              </a:spcBef>
              <a:buClr>
                <a:schemeClr val="accent1">
                  <a:lumMod val="40000"/>
                  <a:lumOff val="60000"/>
                </a:schemeClr>
              </a:buClr>
              <a:buFont typeface="Humnst777 Cn BT" panose="020B0506030504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umnst777 Cn BT" panose="020B0506030504020204" pitchFamily="34" charset="0"/>
              </a:defRPr>
            </a:lvl2pPr>
            <a:lvl3pPr marL="514326" indent="0" algn="ctr" defTabSz="514326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013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umnst777 Cn BT" panose="020B0506030504020204" pitchFamily="34" charset="0"/>
              </a:defRPr>
            </a:lvl3pPr>
            <a:lvl4pPr marL="771487" indent="0" algn="ctr" defTabSz="514326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umnst777 Cn BT" panose="020B0506030504020204" pitchFamily="34" charset="0"/>
              </a:defRPr>
            </a:lvl4pPr>
            <a:lvl5pPr marL="1028649" indent="0" algn="ctr" defTabSz="514326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788" b="0" i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umnst777 Cn BT" panose="020B0506030504020204" pitchFamily="34" charset="0"/>
              </a:defRPr>
            </a:lvl5pPr>
            <a:lvl6pPr marL="1285811" indent="0" algn="ctr" defTabSz="51432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788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2973" indent="0" algn="ctr" defTabSz="514326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135" indent="0" algn="ctr" defTabSz="514326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298" indent="0" algn="ctr" defTabSz="514326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305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5E47D-B9D8-64B3-6600-FEC1604B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688EA-828C-4472-AFA1-ACE5EA5740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810998"/>
            <a:ext cx="8229600" cy="3737610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Software platform &amp; model user interface</a:t>
            </a:r>
          </a:p>
          <a:p>
            <a:r>
              <a:rPr lang="en-US" dirty="0"/>
              <a:t>Advantages of CCABM</a:t>
            </a:r>
          </a:p>
          <a:p>
            <a:r>
              <a:rPr lang="en-US" dirty="0"/>
              <a:t>Conceptual framework</a:t>
            </a:r>
          </a:p>
          <a:p>
            <a:r>
              <a:rPr lang="en-US" dirty="0"/>
              <a:t>Technical strengths</a:t>
            </a:r>
          </a:p>
          <a:p>
            <a:r>
              <a:rPr lang="en-US" dirty="0"/>
              <a:t>User experience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910F6-83A6-57A6-D080-61598E4D84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0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853F5-260F-1C49-96A3-5A27B480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0FCB-87D1-8E51-C726-12DE0291038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CCABM: Fully disaggregate Activity-Based Model (ABM)</a:t>
            </a:r>
          </a:p>
          <a:p>
            <a:endParaRPr lang="en-US" dirty="0"/>
          </a:p>
          <a:p>
            <a:r>
              <a:rPr lang="en-US" dirty="0"/>
              <a:t>Evolved from advanced trip-based and hybrid models</a:t>
            </a:r>
          </a:p>
          <a:p>
            <a:endParaRPr lang="en-US" dirty="0"/>
          </a:p>
          <a:p>
            <a:r>
              <a:rPr lang="en-US" dirty="0"/>
              <a:t>Calibrated and validated for multiple regions</a:t>
            </a:r>
          </a:p>
          <a:p>
            <a:pPr lvl="1"/>
            <a:r>
              <a:rPr lang="en-US" dirty="0"/>
              <a:t>AMBAG (Monterey Bay, CA)</a:t>
            </a:r>
          </a:p>
          <a:p>
            <a:pPr lvl="1"/>
            <a:r>
              <a:rPr lang="en-US" dirty="0"/>
              <a:t>Oahu, HI</a:t>
            </a:r>
          </a:p>
          <a:p>
            <a:pPr lvl="1"/>
            <a:r>
              <a:rPr lang="en-US" dirty="0"/>
              <a:t>Peoria, IL</a:t>
            </a:r>
          </a:p>
          <a:p>
            <a:pPr lvl="1"/>
            <a:endParaRPr lang="en-US" dirty="0"/>
          </a:p>
          <a:p>
            <a:r>
              <a:rPr lang="en-US" dirty="0"/>
              <a:t>CCABM components feature in several hybrid models</a:t>
            </a:r>
          </a:p>
          <a:p>
            <a:pPr lvl="1"/>
            <a:r>
              <a:rPr lang="en-US" dirty="0"/>
              <a:t>Las Vegas, NV and Reno, NV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8ABB9-07D8-B840-56F9-ED242396DA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5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B8D6-0B5C-F89F-E66E-FB33F61C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platform &amp; model user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C1C9F-2AED-DE07-056F-8FF0B8F3D37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92" y="761238"/>
            <a:ext cx="5871332" cy="39457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CCABM: Caliper’s Activity-Based Model (ABM)</a:t>
            </a:r>
          </a:p>
          <a:p>
            <a:pPr lvl="1"/>
            <a:r>
              <a:rPr lang="en-US" dirty="0"/>
              <a:t>Feature-rich, customizable, practical</a:t>
            </a:r>
          </a:p>
          <a:p>
            <a:pPr lvl="1"/>
            <a:endParaRPr lang="en-US" dirty="0"/>
          </a:p>
          <a:p>
            <a:r>
              <a:rPr lang="en-US" dirty="0"/>
              <a:t>Graphical user interface</a:t>
            </a:r>
          </a:p>
          <a:p>
            <a:pPr lvl="1"/>
            <a:r>
              <a:rPr lang="en-US" dirty="0"/>
              <a:t>Review inputs, run and manage scenarios</a:t>
            </a:r>
          </a:p>
          <a:p>
            <a:pPr lvl="1"/>
            <a:endParaRPr lang="en-US" dirty="0"/>
          </a:p>
          <a:p>
            <a:r>
              <a:rPr lang="en-US" dirty="0"/>
              <a:t>Built using </a:t>
            </a:r>
            <a:r>
              <a:rPr lang="en-US" dirty="0" err="1"/>
              <a:t>TransCAD</a:t>
            </a:r>
            <a:endParaRPr lang="en-US" dirty="0"/>
          </a:p>
          <a:p>
            <a:pPr lvl="1"/>
            <a:r>
              <a:rPr lang="en-US" dirty="0"/>
              <a:t>TransCAD architecture tailored for disaggregate models</a:t>
            </a:r>
          </a:p>
          <a:p>
            <a:pPr lvl="2"/>
            <a:r>
              <a:rPr lang="en-US" dirty="0"/>
              <a:t>Consistent, efficient data formats in one platform</a:t>
            </a:r>
          </a:p>
          <a:p>
            <a:pPr lvl="2"/>
            <a:r>
              <a:rPr lang="en-US" dirty="0"/>
              <a:t>Database engine tags/joins disparate datasets as needed</a:t>
            </a:r>
          </a:p>
          <a:p>
            <a:pPr lvl="2"/>
            <a:r>
              <a:rPr lang="en-US" dirty="0"/>
              <a:t>Does not use large, duplicative intermediate files</a:t>
            </a:r>
          </a:p>
          <a:p>
            <a:pPr lvl="1"/>
            <a:r>
              <a:rPr lang="en-US" dirty="0"/>
              <a:t>Used by two-thirds of US MPOs</a:t>
            </a:r>
          </a:p>
          <a:p>
            <a:pPr lvl="1"/>
            <a:r>
              <a:rPr lang="en-US" dirty="0"/>
              <a:t>Native GIS &amp; fast Logit engine</a:t>
            </a:r>
          </a:p>
          <a:p>
            <a:pPr lvl="1"/>
            <a:r>
              <a:rPr lang="en-US" dirty="0"/>
              <a:t>Unparalleled fast network algorithms</a:t>
            </a:r>
          </a:p>
          <a:p>
            <a:pPr lvl="1"/>
            <a:r>
              <a:rPr lang="en-US" dirty="0"/>
              <a:t>Lowest run times and memory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1CF67-A3A6-A164-3AFD-A2C5A39650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9C563A-B6AC-59C8-E39F-AA91BBBEBE74}"/>
              </a:ext>
            </a:extLst>
          </p:cNvPr>
          <p:cNvGrpSpPr/>
          <p:nvPr/>
        </p:nvGrpSpPr>
        <p:grpSpPr>
          <a:xfrm>
            <a:off x="5942124" y="735482"/>
            <a:ext cx="3131086" cy="3945783"/>
            <a:chOff x="5942124" y="735482"/>
            <a:chExt cx="3131086" cy="39457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403F92-AF2B-4CA8-1CCB-47DCE243B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2124" y="735482"/>
              <a:ext cx="3131085" cy="39457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5D2C44-2F04-CB96-F4DC-C22BD8B0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348304" y="-644943"/>
              <a:ext cx="318725" cy="3131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6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7EAF-803E-7AFB-5594-EBF0DCA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</a:t>
            </a:r>
            <a:r>
              <a:rPr lang="en-US" dirty="0" err="1"/>
              <a:t>ccabm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46A6-73FE-29E7-9746-CB32C7EB612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761237"/>
            <a:ext cx="5646058" cy="389059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Better-validated than other US ABMs</a:t>
            </a:r>
          </a:p>
          <a:p>
            <a:endParaRPr lang="en-US" dirty="0"/>
          </a:p>
          <a:p>
            <a:r>
              <a:rPr lang="en-US" dirty="0"/>
              <a:t>Runs on standard, affordable hardware with minimal memory overhead</a:t>
            </a:r>
          </a:p>
          <a:p>
            <a:endParaRPr lang="en-US" dirty="0"/>
          </a:p>
          <a:p>
            <a:r>
              <a:rPr lang="en-US" dirty="0"/>
              <a:t>Realistic policy sensitivity</a:t>
            </a:r>
          </a:p>
          <a:p>
            <a:pPr lvl="1"/>
            <a:r>
              <a:rPr lang="en-US" dirty="0"/>
              <a:t>(e.g.) Sensitive to remote/hybrid work schedules by industry</a:t>
            </a:r>
          </a:p>
          <a:p>
            <a:pPr lvl="1"/>
            <a:r>
              <a:rPr lang="en-US" dirty="0"/>
              <a:t>(e.g.) Within-household vehicle use interactions</a:t>
            </a:r>
          </a:p>
          <a:p>
            <a:endParaRPr lang="en-US" dirty="0"/>
          </a:p>
          <a:p>
            <a:r>
              <a:rPr lang="en-US" dirty="0"/>
              <a:t>Open-source model scripts on the TransCAD platform</a:t>
            </a:r>
          </a:p>
          <a:p>
            <a:pPr lvl="1"/>
            <a:r>
              <a:rPr lang="en-US" dirty="0"/>
              <a:t>May be customized/modified</a:t>
            </a:r>
          </a:p>
          <a:p>
            <a:pPr lvl="1"/>
            <a:endParaRPr lang="en-US" dirty="0"/>
          </a:p>
          <a:p>
            <a:r>
              <a:rPr lang="en-US" dirty="0"/>
              <a:t>Easily estimated from local datasets to ground realities</a:t>
            </a:r>
          </a:p>
          <a:p>
            <a:endParaRPr lang="en-US" dirty="0"/>
          </a:p>
          <a:p>
            <a:r>
              <a:rPr lang="en-US" dirty="0"/>
              <a:t>Best user interface for ABMs</a:t>
            </a:r>
          </a:p>
          <a:p>
            <a:pPr lvl="1"/>
            <a:r>
              <a:rPr lang="en-US" dirty="0"/>
              <a:t>Manage scenarios rapidly via mouse clicks</a:t>
            </a:r>
          </a:p>
          <a:p>
            <a:pPr lvl="1"/>
            <a:r>
              <a:rPr lang="en-US" dirty="0"/>
              <a:t>Edit all model parameters, specs in one place</a:t>
            </a:r>
          </a:p>
          <a:p>
            <a:pPr lvl="1"/>
            <a:r>
              <a:rPr lang="en-US" dirty="0"/>
              <a:t>Post-process/visualize complex outputs with built-in TransCAD tools</a:t>
            </a:r>
          </a:p>
          <a:p>
            <a:pPr lvl="1"/>
            <a:r>
              <a:rPr lang="en-US" dirty="0"/>
              <a:t>Customize intuitive dashboards and reports</a:t>
            </a:r>
          </a:p>
          <a:p>
            <a:pPr lvl="1"/>
            <a:endParaRPr lang="en-US" dirty="0"/>
          </a:p>
          <a:p>
            <a:r>
              <a:rPr lang="en-US" dirty="0"/>
              <a:t>Multiple successful deployments for other MPOs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D22B4-B5F0-4ADE-DBCE-353E419C1B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4B1976-8F1B-51EB-51FD-F7B17852655B}"/>
              </a:ext>
            </a:extLst>
          </p:cNvPr>
          <p:cNvGrpSpPr/>
          <p:nvPr/>
        </p:nvGrpSpPr>
        <p:grpSpPr>
          <a:xfrm>
            <a:off x="6350003" y="1199563"/>
            <a:ext cx="2264229" cy="3300187"/>
            <a:chOff x="6502400" y="972454"/>
            <a:chExt cx="2264229" cy="330018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5FD8B44-35D0-2E2F-94BD-D1127A5A1B73}"/>
                </a:ext>
              </a:extLst>
            </p:cNvPr>
            <p:cNvSpPr/>
            <p:nvPr/>
          </p:nvSpPr>
          <p:spPr>
            <a:xfrm>
              <a:off x="6502400" y="1103083"/>
              <a:ext cx="2264229" cy="65314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30 Minutes/Iteration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FA6088-9B45-C37C-C828-4CE4D00A365B}"/>
                </a:ext>
              </a:extLst>
            </p:cNvPr>
            <p:cNvSpPr/>
            <p:nvPr/>
          </p:nvSpPr>
          <p:spPr>
            <a:xfrm>
              <a:off x="6596743" y="972454"/>
              <a:ext cx="1712686" cy="26125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ABM Calculations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1D9DCF7-5A2D-5EF1-9795-1E331B861F00}"/>
                </a:ext>
              </a:extLst>
            </p:cNvPr>
            <p:cNvSpPr/>
            <p:nvPr/>
          </p:nvSpPr>
          <p:spPr>
            <a:xfrm>
              <a:off x="6502400" y="2361290"/>
              <a:ext cx="2264229" cy="65314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45 Minutes/Iteration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40FB94-2A9B-CE0C-6EC9-0AB1EE4CA88B}"/>
                </a:ext>
              </a:extLst>
            </p:cNvPr>
            <p:cNvSpPr/>
            <p:nvPr/>
          </p:nvSpPr>
          <p:spPr>
            <a:xfrm>
              <a:off x="6596743" y="2230661"/>
              <a:ext cx="1712686" cy="26125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All Calculations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FBEFF1A-066C-731B-DE53-ECE319362C30}"/>
                </a:ext>
              </a:extLst>
            </p:cNvPr>
            <p:cNvSpPr/>
            <p:nvPr/>
          </p:nvSpPr>
          <p:spPr>
            <a:xfrm>
              <a:off x="6502400" y="3619498"/>
              <a:ext cx="2264229" cy="65314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&lt; 4 hours for 5 loops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83456E-B920-34FF-C5FA-1BF37E206798}"/>
                </a:ext>
              </a:extLst>
            </p:cNvPr>
            <p:cNvSpPr/>
            <p:nvPr/>
          </p:nvSpPr>
          <p:spPr>
            <a:xfrm>
              <a:off x="6596743" y="3488869"/>
              <a:ext cx="1712686" cy="26125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Full Model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6F6AC4-51D1-8D04-C509-95D5C763F01A}"/>
              </a:ext>
            </a:extLst>
          </p:cNvPr>
          <p:cNvSpPr txBox="1"/>
          <p:nvPr/>
        </p:nvSpPr>
        <p:spPr>
          <a:xfrm>
            <a:off x="6103258" y="751991"/>
            <a:ext cx="2949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Sample AMBAG Running Times</a:t>
            </a:r>
          </a:p>
        </p:txBody>
      </p:sp>
    </p:spTree>
    <p:extLst>
      <p:ext uri="{BB962C8B-B14F-4D97-AF65-F5344CB8AC3E}">
        <p14:creationId xmlns:p14="http://schemas.microsoft.com/office/powerpoint/2010/main" val="344243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9E6F-9ABD-D939-7CA8-EFD0424E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5106-06E4-ED34-A47B-746B7C18C2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5DF45E-13EC-4B23-C7B2-36CB999ECC3F}"/>
              </a:ext>
            </a:extLst>
          </p:cNvPr>
          <p:cNvGrpSpPr/>
          <p:nvPr/>
        </p:nvGrpSpPr>
        <p:grpSpPr>
          <a:xfrm>
            <a:off x="574721" y="895798"/>
            <a:ext cx="8344651" cy="3602024"/>
            <a:chOff x="574721" y="895798"/>
            <a:chExt cx="8344651" cy="360202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83309EB-AF88-5240-F2D2-2D2EB2A309EF}"/>
                </a:ext>
              </a:extLst>
            </p:cNvPr>
            <p:cNvSpPr/>
            <p:nvPr/>
          </p:nvSpPr>
          <p:spPr>
            <a:xfrm>
              <a:off x="574723" y="895798"/>
              <a:ext cx="2519623" cy="54009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Generate Synthetic</a:t>
              </a:r>
            </a:p>
            <a:p>
              <a:pPr algn="ctr"/>
              <a:r>
                <a:rPr lang="en-US" sz="1400" dirty="0"/>
                <a:t>Households, Persons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41D7169-BA33-86F4-E27E-AA71F4B54401}"/>
                </a:ext>
              </a:extLst>
            </p:cNvPr>
            <p:cNvSpPr/>
            <p:nvPr/>
          </p:nvSpPr>
          <p:spPr>
            <a:xfrm>
              <a:off x="574722" y="1661280"/>
              <a:ext cx="2519624" cy="54009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Compute Skims, Accessibilities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F50DCB0-EA95-55DB-E9F3-8FF12FF1C610}"/>
                </a:ext>
              </a:extLst>
            </p:cNvPr>
            <p:cNvSpPr/>
            <p:nvPr/>
          </p:nvSpPr>
          <p:spPr>
            <a:xfrm>
              <a:off x="574721" y="2426762"/>
              <a:ext cx="2519625" cy="54009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Run ABM for Residents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304B284-CA7A-E504-F608-8615A6B6CC05}"/>
                </a:ext>
              </a:extLst>
            </p:cNvPr>
            <p:cNvSpPr/>
            <p:nvPr/>
          </p:nvSpPr>
          <p:spPr>
            <a:xfrm>
              <a:off x="574723" y="3193030"/>
              <a:ext cx="2519623" cy="54009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Collate Demand: Residents, Visitors, Trucks, …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3F6B75B-458B-A1D7-CD4F-34E7F7FAA68F}"/>
                </a:ext>
              </a:extLst>
            </p:cNvPr>
            <p:cNvSpPr/>
            <p:nvPr/>
          </p:nvSpPr>
          <p:spPr>
            <a:xfrm>
              <a:off x="574723" y="3957726"/>
              <a:ext cx="2519623" cy="54009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Run Traffic Assignments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E81E63EB-CA23-E6CF-6EED-CCCA197E945B}"/>
                </a:ext>
              </a:extLst>
            </p:cNvPr>
            <p:cNvCxnSpPr>
              <a:cxnSpLocks/>
              <a:stCxn id="3" idx="0"/>
              <a:endCxn id="7" idx="3"/>
            </p:cNvCxnSpPr>
            <p:nvPr/>
          </p:nvCxnSpPr>
          <p:spPr>
            <a:xfrm rot="16200000" flipV="1">
              <a:off x="2800025" y="2225650"/>
              <a:ext cx="2026399" cy="1437756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71D947-BC05-AE29-93BE-534E4BD56357}"/>
                </a:ext>
              </a:extLst>
            </p:cNvPr>
            <p:cNvSpPr txBox="1"/>
            <p:nvPr/>
          </p:nvSpPr>
          <p:spPr>
            <a:xfrm>
              <a:off x="3487390" y="1789167"/>
              <a:ext cx="866766" cy="3053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Feedback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50EFB8-D5CE-25AF-CA9E-9566B39A2FF1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1834534" y="1435894"/>
              <a:ext cx="1" cy="22538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C4039A-3940-8865-BE19-12911459EA4D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834534" y="2201376"/>
              <a:ext cx="0" cy="22538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7E5DC88-FF89-DB60-3C88-D16C911C2728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1834534" y="2966858"/>
              <a:ext cx="1" cy="22617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F56EA7-5820-7277-03D4-137542AA870E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>
              <a:off x="1834535" y="3733126"/>
              <a:ext cx="0" cy="22460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Flowchart: Decision 2">
              <a:extLst>
                <a:ext uri="{FF2B5EF4-FFF2-40B4-BE49-F238E27FC236}">
                  <a16:creationId xmlns:a16="http://schemas.microsoft.com/office/drawing/2014/main" id="{E3233837-0642-6F06-E095-BEA85D2E8E1E}"/>
                </a:ext>
              </a:extLst>
            </p:cNvPr>
            <p:cNvSpPr/>
            <p:nvPr/>
          </p:nvSpPr>
          <p:spPr>
            <a:xfrm>
              <a:off x="3476187" y="3957727"/>
              <a:ext cx="2111829" cy="540095"/>
            </a:xfrm>
            <a:prstGeom prst="flowChartDecisi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Converged?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5B8CE4C-986B-C91E-39CE-28DC269D7B7F}"/>
                </a:ext>
              </a:extLst>
            </p:cNvPr>
            <p:cNvCxnSpPr>
              <a:cxnSpLocks/>
              <a:stCxn id="10" idx="3"/>
              <a:endCxn id="3" idx="1"/>
            </p:cNvCxnSpPr>
            <p:nvPr/>
          </p:nvCxnSpPr>
          <p:spPr>
            <a:xfrm>
              <a:off x="3094346" y="4227774"/>
              <a:ext cx="381841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D8B4AB6-33B9-A08B-DB46-305DF892A28F}"/>
                </a:ext>
              </a:extLst>
            </p:cNvPr>
            <p:cNvSpPr/>
            <p:nvPr/>
          </p:nvSpPr>
          <p:spPr>
            <a:xfrm>
              <a:off x="6399749" y="3953054"/>
              <a:ext cx="2519623" cy="54009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Run Transit Assignments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D44CC0A-1689-DE49-8049-3476DA842631}"/>
                </a:ext>
              </a:extLst>
            </p:cNvPr>
            <p:cNvCxnSpPr>
              <a:cxnSpLocks/>
              <a:stCxn id="3" idx="3"/>
              <a:endCxn id="17" idx="1"/>
            </p:cNvCxnSpPr>
            <p:nvPr/>
          </p:nvCxnSpPr>
          <p:spPr>
            <a:xfrm flipV="1">
              <a:off x="5588016" y="4223102"/>
              <a:ext cx="811733" cy="467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B3180ED-DFF7-44C9-C02D-F09EE7D8E07A}"/>
                </a:ext>
              </a:extLst>
            </p:cNvPr>
            <p:cNvSpPr/>
            <p:nvPr/>
          </p:nvSpPr>
          <p:spPr>
            <a:xfrm>
              <a:off x="6399748" y="3145257"/>
              <a:ext cx="2519623" cy="54009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Write Reports &amp; Summaries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A695493-61B0-F077-F5C3-665D062AD15B}"/>
                </a:ext>
              </a:extLst>
            </p:cNvPr>
            <p:cNvCxnSpPr>
              <a:cxnSpLocks/>
              <a:stCxn id="17" idx="0"/>
              <a:endCxn id="27" idx="2"/>
            </p:cNvCxnSpPr>
            <p:nvPr/>
          </p:nvCxnSpPr>
          <p:spPr>
            <a:xfrm flipH="1" flipV="1">
              <a:off x="7659560" y="3685353"/>
              <a:ext cx="1" cy="26770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B3BCBD-771D-6F3B-745B-0A5CB965355F}"/>
                </a:ext>
              </a:extLst>
            </p:cNvPr>
            <p:cNvSpPr txBox="1"/>
            <p:nvPr/>
          </p:nvSpPr>
          <p:spPr>
            <a:xfrm>
              <a:off x="4354156" y="3542204"/>
              <a:ext cx="43253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000"/>
                  </a:solidFill>
                </a:rPr>
                <a:t>No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A24B07-DF5E-F456-E354-83A213E15652}"/>
                </a:ext>
              </a:extLst>
            </p:cNvPr>
            <p:cNvSpPr txBox="1"/>
            <p:nvPr/>
          </p:nvSpPr>
          <p:spPr>
            <a:xfrm>
              <a:off x="5777615" y="4089275"/>
              <a:ext cx="43253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C000"/>
                  </a:solidFill>
                </a:rPr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93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61063-53A5-92FE-36CC-FB9E412E5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E7D0-6140-88E0-F5CA-F97D7414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F5C8-F930-6653-F3C0-275C11C14C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761238"/>
            <a:ext cx="8229600" cy="484632"/>
          </a:xfrm>
        </p:spPr>
        <p:txBody>
          <a:bodyPr/>
          <a:lstStyle/>
          <a:p>
            <a:r>
              <a:rPr lang="en-US" dirty="0"/>
              <a:t>ABM components: detailed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8A021-01C3-F758-B122-02FC60FF7F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diagram of a tour schedule&#10;&#10;Description automatically generated">
            <a:extLst>
              <a:ext uri="{FF2B5EF4-FFF2-40B4-BE49-F238E27FC236}">
                <a16:creationId xmlns:a16="http://schemas.microsoft.com/office/drawing/2014/main" id="{FA21154C-E61B-8488-B830-BD796133A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16497"/>
            <a:ext cx="5943600" cy="32524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168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6202C-EAAE-B614-9B3D-1F38C5C58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FF51-3556-9ECF-F1B1-1F262A6F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7398-9C42-E328-6EE9-26B54EF868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761238"/>
            <a:ext cx="8229600" cy="484632"/>
          </a:xfrm>
        </p:spPr>
        <p:txBody>
          <a:bodyPr>
            <a:normAutofit/>
          </a:bodyPr>
          <a:lstStyle/>
          <a:p>
            <a:r>
              <a:rPr lang="en-US" dirty="0"/>
              <a:t>Detailed, consistent decisions by individuals &amp; households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B89BB-090C-FE2E-33BE-2F964923B1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7434EE-519E-1905-AD11-484E58828118}"/>
              </a:ext>
            </a:extLst>
          </p:cNvPr>
          <p:cNvSpPr txBox="1"/>
          <p:nvPr/>
        </p:nvSpPr>
        <p:spPr>
          <a:xfrm>
            <a:off x="175036" y="1393973"/>
            <a:ext cx="549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First example household:</a:t>
            </a:r>
          </a:p>
          <a:p>
            <a:r>
              <a:rPr lang="en-US" sz="1200" dirty="0"/>
              <a:t>Person 1: Home &gt; Work &gt; Stop &gt; Home with an at-work tour</a:t>
            </a:r>
          </a:p>
          <a:p>
            <a:r>
              <a:rPr lang="en-US" sz="1200" dirty="0"/>
              <a:t>Person 2: Home &gt; Work &gt; Home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F75B1A-959E-1661-0E5A-301BEBBB2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02" y="2360660"/>
            <a:ext cx="8894458" cy="12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60540-ADB3-3A25-1D90-A0D6DD06D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B8EF-EEBA-CF41-F61D-EA784ADE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6B58B-ADF5-0EB5-22D9-FDF26224BA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761238"/>
            <a:ext cx="8229600" cy="484632"/>
          </a:xfrm>
        </p:spPr>
        <p:txBody>
          <a:bodyPr>
            <a:normAutofit/>
          </a:bodyPr>
          <a:lstStyle/>
          <a:p>
            <a:r>
              <a:rPr lang="en-US" dirty="0"/>
              <a:t>Detailed, consistent decisions by individuals &amp; households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5DED9-750D-FF52-E3C2-5F228C342A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6E19E-45A2-A1A0-6B52-6B329979F69C}"/>
              </a:ext>
            </a:extLst>
          </p:cNvPr>
          <p:cNvSpPr txBox="1"/>
          <p:nvPr/>
        </p:nvSpPr>
        <p:spPr>
          <a:xfrm>
            <a:off x="175036" y="1348899"/>
            <a:ext cx="5497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Second example household:</a:t>
            </a:r>
          </a:p>
          <a:p>
            <a:r>
              <a:rPr lang="en-US" sz="1200" dirty="0"/>
              <a:t>Person 1: Home &gt; School Drop-off &gt; Home</a:t>
            </a:r>
          </a:p>
          <a:p>
            <a:r>
              <a:rPr lang="en-US" sz="1200" dirty="0"/>
              <a:t>Person 2: Home &gt; School Drop-off &gt; Work &gt; Stop &gt; Home</a:t>
            </a:r>
          </a:p>
          <a:p>
            <a:r>
              <a:rPr lang="en-US" sz="1200" dirty="0"/>
              <a:t>Person 3: Home &gt; School &gt; Home (returns by school bus)</a:t>
            </a:r>
          </a:p>
          <a:p>
            <a:r>
              <a:rPr lang="en-US" sz="1200" dirty="0"/>
              <a:t>Person 4: Home &gt; School &gt; Home (returns by school bus)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FAA06B-00A4-2FA8-85C0-FFDBF93A2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7" y="2502874"/>
            <a:ext cx="9040969" cy="1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63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73C6950FD8846A1206516366F16FA" ma:contentTypeVersion="15" ma:contentTypeDescription="Create a new document." ma:contentTypeScope="" ma:versionID="885c196eb5a5c8bf536e12e68d22a870">
  <xsd:schema xmlns:xsd="http://www.w3.org/2001/XMLSchema" xmlns:xs="http://www.w3.org/2001/XMLSchema" xmlns:p="http://schemas.microsoft.com/office/2006/metadata/properties" xmlns:ns1="http://schemas.microsoft.com/sharepoint/v3" xmlns:ns2="95b28682-a189-41cc-9993-d48032473616" xmlns:ns3="16f00c2e-ac5c-418b-9f13-a0771dbd417d" targetNamespace="http://schemas.microsoft.com/office/2006/metadata/properties" ma:root="true" ma:fieldsID="6de9a015e19cd849e9228885e28edac4" ns1:_="" ns2:_="" ns3:_="">
    <xsd:import namespace="http://schemas.microsoft.com/sharepoint/v3"/>
    <xsd:import namespace="95b28682-a189-41cc-9993-d4803247361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Group_x0020_Meeting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8682-a189-41cc-9993-d48032473616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Group_x0020_Meeting" ma:index="9" ma:displayName="Group Meeting" ma:internalName="Group_x0020_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95b28682-a189-41cc-9993-d48032473616">2025-11-20T05:00:00+00:00</Meeting_x0020_Date>
    <Group_x0020_Meeting xmlns="95b28682-a189-41cc-9993-d48032473616">2025 11/20</Group_x0020_Meeting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8F350544-BDD7-46E7-AA2D-015096EBA380}"/>
</file>

<file path=customXml/itemProps2.xml><?xml version="1.0" encoding="utf-8"?>
<ds:datastoreItem xmlns:ds="http://schemas.openxmlformats.org/officeDocument/2006/customXml" ds:itemID="{8FEB4990-7B7D-45A7-A32F-0ABAF3778991}"/>
</file>

<file path=customXml/itemProps3.xml><?xml version="1.0" encoding="utf-8"?>
<ds:datastoreItem xmlns:ds="http://schemas.openxmlformats.org/officeDocument/2006/customXml" ds:itemID="{0ACBC6D6-B58D-4091-BD99-97E70C8259A6}"/>
</file>

<file path=customXml/itemProps4.xml><?xml version="1.0" encoding="utf-8"?>
<ds:datastoreItem xmlns:ds="http://schemas.openxmlformats.org/officeDocument/2006/customXml" ds:itemID="{A809345B-3C9D-43E3-99CD-18083C298AC2}"/>
</file>

<file path=customXml/itemProps5.xml><?xml version="1.0" encoding="utf-8"?>
<ds:datastoreItem xmlns:ds="http://schemas.openxmlformats.org/officeDocument/2006/customXml" ds:itemID="{2012E545-ABE6-4C76-88FD-DE360573060E}"/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48099</TotalTime>
  <Words>663</Words>
  <Application>Microsoft Office PowerPoint</Application>
  <PresentationFormat>On-screen Show (16:9)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Gill Sans MT</vt:lpstr>
      <vt:lpstr>Humnst777 Cn BT</vt:lpstr>
      <vt:lpstr>Wingdings</vt:lpstr>
      <vt:lpstr>Adjacency</vt:lpstr>
      <vt:lpstr>Custom Design</vt:lpstr>
      <vt:lpstr>CCABM: a uniquely CAPABLE and well-validated activity-based model</vt:lpstr>
      <vt:lpstr>Agenda</vt:lpstr>
      <vt:lpstr>background</vt:lpstr>
      <vt:lpstr>Software platform &amp; model user interface</vt:lpstr>
      <vt:lpstr>Advantages of ccabm</vt:lpstr>
      <vt:lpstr>Conceptual framework</vt:lpstr>
      <vt:lpstr>Conceptual framework</vt:lpstr>
      <vt:lpstr>SAMPLE outputs</vt:lpstr>
      <vt:lpstr>Sample outputs</vt:lpstr>
      <vt:lpstr>Technical strengths</vt:lpstr>
      <vt:lpstr>User experience</vt:lpstr>
      <vt:lpstr>User experience: Summary Dashboard</vt:lpstr>
      <vt:lpstr>User experience: assignment Dashboard</vt:lpstr>
      <vt:lpstr>User experience: cluster flows Dashboard</vt:lpstr>
      <vt:lpstr>User experience: mode summary Dashboard</vt:lpstr>
      <vt:lpstr>Model calibration</vt:lpstr>
      <vt:lpstr>Model validation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Kyle Ward</cp:lastModifiedBy>
  <cp:revision>956</cp:revision>
  <dcterms:created xsi:type="dcterms:W3CDTF">2015-01-04T19:26:31Z</dcterms:created>
  <dcterms:modified xsi:type="dcterms:W3CDTF">2025-11-18T16:03:03Z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0x01010011E73C6950FD8846A1206516366F16FA</vt:lpwstr>
  </property>
  <property fmtid="{D5CDD505-2E9C-101B-9397-08002B2CF9AE}" pid="3" name="Order">
    <vt:r8>23900</vt:r8>
  </property>
</Properties>
</file>